
<file path=[Content_Types].xml><?xml version="1.0" encoding="utf-8"?>
<Types xmlns="http://schemas.openxmlformats.org/package/2006/content-types">
  <Default Extension="xml" ContentType="application/vnd.openxmlformats-package.core-properties+xml"/>
  <Default Extension="png" ContentType="image/png"/>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bf934415cfa49c7" /><Relationship Type="http://schemas.openxmlformats.org/officeDocument/2006/relationships/extended-properties" Target="/docProps/app.xml" Id="Rca7aa2a4a48945f8" /><Relationship Type="http://schemas.openxmlformats.org/officeDocument/2006/relationships/officeDocument" Target="/ppt/presentation.xml" Id="R33191dc374b64d69" /></Relationships>
</file>

<file path=ppt/presentation.xml><?xml version="1.0" encoding="utf-8"?>
<p:presentation xmlns:p="http://schemas.openxmlformats.org/presentationml/2006/main">
  <p:sldMasterIdLst>
    <p:sldMasterId xmlns:r="http://schemas.openxmlformats.org/officeDocument/2006/relationships" id="2147483648" r:id="R7b03a228ee184c63"/>
  </p:sldMasterIdLst>
  <p:notesMasterIdLst>
    <p:notesMasterId xmlns:r="http://schemas.openxmlformats.org/officeDocument/2006/relationships" r:id="Rc126dd51ed674d30"/>
  </p:notesMasterIdLst>
  <p:sldIdLst>
    <p:sldId xmlns:r="http://schemas.openxmlformats.org/officeDocument/2006/relationships" id="256" r:id="Radeb9428ced34589"/>
    <p:sldId xmlns:r="http://schemas.openxmlformats.org/officeDocument/2006/relationships" id="257" r:id="R84005668eb0a4c31"/>
    <p:sldId xmlns:r="http://schemas.openxmlformats.org/officeDocument/2006/relationships" id="258" r:id="R5b991ceda63542e8"/>
    <p:sldId xmlns:r="http://schemas.openxmlformats.org/officeDocument/2006/relationships" id="259" r:id="Rc7c10587b81d4422"/>
    <p:sldId xmlns:r="http://schemas.openxmlformats.org/officeDocument/2006/relationships" id="260" r:id="Re08ca3f6aa134cb5"/>
    <p:sldId xmlns:r="http://schemas.openxmlformats.org/officeDocument/2006/relationships" id="261" r:id="R6cc5b32d3c7f4b53"/>
    <p:sldId xmlns:r="http://schemas.openxmlformats.org/officeDocument/2006/relationships" id="262" r:id="Re849a61a0c384c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03f4f17e014a57" /><Relationship Type="http://schemas.openxmlformats.org/officeDocument/2006/relationships/slideMaster" Target="/ppt/slideMasters/slideMaster1.xml" Id="R7b03a228ee184c63" /><Relationship Type="http://schemas.openxmlformats.org/officeDocument/2006/relationships/notesMaster" Target="/ppt/notesMasters/notesMaster1.xml" Id="Rc126dd51ed674d30" /><Relationship Type="http://schemas.openxmlformats.org/officeDocument/2006/relationships/presProps" Target="/ppt/presProps.xml" Id="Rd4aef6012e504001" /><Relationship Type="http://schemas.openxmlformats.org/officeDocument/2006/relationships/tableStyles" Target="/ppt/tableStyles.xml" Id="Rd54ad40ecb0a4af0" /><Relationship Type="http://schemas.openxmlformats.org/officeDocument/2006/relationships/slide" Target="/ppt/slides/slide1.xml" Id="Radeb9428ced34589" /><Relationship Type="http://schemas.openxmlformats.org/officeDocument/2006/relationships/slide" Target="/ppt/slides/slide2.xml" Id="R84005668eb0a4c31" /><Relationship Type="http://schemas.openxmlformats.org/officeDocument/2006/relationships/slide" Target="/ppt/slides/slide3.xml" Id="R5b991ceda63542e8" /><Relationship Type="http://schemas.openxmlformats.org/officeDocument/2006/relationships/slide" Target="/ppt/slides/slide4.xml" Id="Rc7c10587b81d4422" /><Relationship Type="http://schemas.openxmlformats.org/officeDocument/2006/relationships/slide" Target="/ppt/slides/slide5.xml" Id="Re08ca3f6aa134cb5" /><Relationship Type="http://schemas.openxmlformats.org/officeDocument/2006/relationships/slide" Target="/ppt/slides/slide6.xml" Id="R6cc5b32d3c7f4b53" /><Relationship Type="http://schemas.openxmlformats.org/officeDocument/2006/relationships/slide" Target="/ppt/slides/slide7.xml" Id="Re849a61a0c384c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359dad9aa44b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1b0c6f474e4ef7" /><Relationship Type="http://schemas.openxmlformats.org/officeDocument/2006/relationships/notesMaster" Target="/ppt/notesMasters/notesMaster1.xml" Id="Rfc35982078484d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e7b23ce58e4282" /><Relationship Type="http://schemas.openxmlformats.org/officeDocument/2006/relationships/notesMaster" Target="/ppt/notesMasters/notesMaster1.xml" Id="R8a6caa63bd374b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f78febe629e4b3b" /><Relationship Type="http://schemas.openxmlformats.org/officeDocument/2006/relationships/notesMaster" Target="/ppt/notesMasters/notesMaster1.xml" Id="R1b2480f3304a4a3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68bdd84ac546c6" /><Relationship Type="http://schemas.openxmlformats.org/officeDocument/2006/relationships/notesMaster" Target="/ppt/notesMasters/notesMaster1.xml" Id="R0ec51a249b3e4785"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d1ff580e4c43bc" /><Relationship Type="http://schemas.openxmlformats.org/officeDocument/2006/relationships/notesMaster" Target="/ppt/notesMasters/notesMaster1.xml" Id="R8199948f66f9447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3f9480bf1740ce" /><Relationship Type="http://schemas.openxmlformats.org/officeDocument/2006/relationships/notesMaster" Target="/ppt/notesMasters/notesMaster1.xml" Id="Rb63f9a67777340e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61679bf81b045da" /><Relationship Type="http://schemas.openxmlformats.org/officeDocument/2006/relationships/notesMaster" Target="/ppt/notesMasters/notesMaster1.xml" Id="R87ac4897fe174c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[CLIENT BUSINESS], [YOUR NAME], [YOUR BUSINESS] and [PARTNER CODE] before sharing. Keep the disclosure visible. This presentation does not claim that the presenter uses the product. Product and pricing sources: https://www.handledcalls.com/ and https://www.handledcalls.com/frequently-asked-questions . Photo: Kathleen Austin Kuhn, https://www.pexels.com/photo/technician-inspecting-outdoor-hvac-unit-32497161/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workflow, then ask when this client misses calls. Do not promise a booked job or a revenue result. Product source: https://www.handledcalls.com/frequently-asked-questions . The screenshot is first-party demonstration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request, contact information and next action in the example. Records vary by the call and provider; recordings and transcripts appear when available. The screenshot contains demonstration data, not a real customer result. Source: https://www.handledcalls.com/#product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the services, job lengths, hours, notice windows, time off and team availability the business needs. Instant voice booking is optional and requires eligible saved availability. Website appointment requests wait for owner approval. External calendar sync is not currently supported. Source: https://www.handledcalls.com/frequently-asked-questions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Most businesses keep their existing customer-facing number and carrier through forwarding. Do not describe account creation as immediate live call coverage. Calls begin only after activation and forwarding. Sources: https://www.handledcalls.com/frequently-asked-questions . Photo: Rene Terp, https://www.pexels.com/photo/smiling-man-in-workwear-holding-tools-13821194/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Pricing verified against the September 20 website. All amounts are USD. Additional users and base subscription are paid in advance; paid-cycle Verified Call usage is billed after the cycle. Legitimate service questions or follow-ups can count even when no job is booked. No commission or income promise is part of this client presentation. Sources: https://www.handledcalls.com/#pricing and https://www.handledcalls.com/terms-and-conditions/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[PARTNER CODE] with your assigned code. Code entry at signup is reviewed; do not imply that a link alone tracks attribution. The full recording is a 1:58 test call with a human caller and the virtual receptionist, not a customer result. Wording and availability vary by business. Eligible code customers may receive 20% off their first paid base cycle only after review; see partner terms. Sources: https://www.handledcalls.com/#demo and https://www.handledcalls.com/partner-program-terms/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2624efb6fd434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ca6a01c65d4789" /><Relationship Type="http://schemas.openxmlformats.org/officeDocument/2006/relationships/slideLayout" Target="/ppt/slideLayouts/slideLayout1.xml" Id="R4078567196cc43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78567196cc43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573576da78047ad" /><Relationship Type="http://schemas.openxmlformats.org/officeDocument/2006/relationships/image" Target="/ppt/media/image.png" Id="R81f807e2bb474645" /><Relationship Type="http://schemas.openxmlformats.org/officeDocument/2006/relationships/image" Target="/ppt/media/image.bin" Id="Rc9b16ca7043c4492" /><Relationship Type="http://schemas.openxmlformats.org/officeDocument/2006/relationships/notesSlide" Target="/ppt/notesSlides/notesSlide1.xml" Id="Re4e853ea45ce41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9374fe8cbe54e43" /><Relationship Type="http://schemas.openxmlformats.org/officeDocument/2006/relationships/image" Target="/ppt/media/image2.png" Id="R4914256af41443b3" /><Relationship Type="http://schemas.openxmlformats.org/officeDocument/2006/relationships/notesSlide" Target="/ppt/notesSlides/notesSlide2.xml" Id="R5c3b086b179e44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8883db244124178" /><Relationship Type="http://schemas.openxmlformats.org/officeDocument/2006/relationships/image" Target="/ppt/media/image3.png" Id="R941e0f4b482c4503" /><Relationship Type="http://schemas.openxmlformats.org/officeDocument/2006/relationships/notesSlide" Target="/ppt/notesSlides/notesSlide3.xml" Id="R61c5fac1c11047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b4dba613f664cc2" /><Relationship Type="http://schemas.openxmlformats.org/officeDocument/2006/relationships/image" Target="/ppt/media/image4.png" Id="Rd783bc1aeeee4e92" /><Relationship Type="http://schemas.openxmlformats.org/officeDocument/2006/relationships/notesSlide" Target="/ppt/notesSlides/notesSlide4.xml" Id="Rd9a00473ec20475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9b9572d6f674eb7" /><Relationship Type="http://schemas.openxmlformats.org/officeDocument/2006/relationships/image" Target="/ppt/media/image2.bin" Id="R8aeeb4f89049467c" /><Relationship Type="http://schemas.openxmlformats.org/officeDocument/2006/relationships/notesSlide" Target="/ppt/notesSlides/notesSlide5.xml" Id="Rdaf599bcbdd34d9e" /></Relationships>
</file>

<file path=ppt/slides/_rels/slide6.xml.rels><?xml version='1.0' encoding='utf-8'?>
<pr:Relationships xmlns:pr="http://schemas.openxmlformats.org/package/2006/relationships"><pr:Relationship Type="http://schemas.openxmlformats.org/officeDocument/2006/relationships/slideLayout" Target="/ppt/slideLayouts/slideLayout1.xml" Id="R9363b47cb22d496a" /><pr:Relationship Type="http://schemas.openxmlformats.org/officeDocument/2006/relationships/notesSlide" Target="/ppt/notesSlides/notesSlide6.xml" Id="R413bec63f10445be" /><pr:Relationship Id="hcPartnerLink1" Type="http://schemas.openxmlformats.org/officeDocument/2006/relationships/hyperlink" Target="https://www.handledcalls.com/#pricing" TargetMode="External" /></pr:Relationships>
</file>

<file path=ppt/slides/_rels/slide7.xml.rels><?xml version='1.0' encoding='utf-8'?>
<pr:Relationships xmlns:pr="http://schemas.openxmlformats.org/package/2006/relationships"><pr:Relationship Type="http://schemas.openxmlformats.org/officeDocument/2006/relationships/slideLayout" Target="/ppt/slideLayouts/slideLayout1.xml" Id="R78b8a344ba07461f" /><pr:Relationship Type="http://schemas.openxmlformats.org/officeDocument/2006/relationships/notesSlide" Target="/ppt/notesSlides/notesSlide7.xml" Id="R1fbbd76807a84a66" /><pr:Relationship Id="hcPartnerLink1" Type="http://schemas.openxmlformats.org/officeDocument/2006/relationships/hyperlink" Target="https://www.handledcalls.com/#demo" TargetMode="External" /><pr:Relationship Id="hcPartnerLink2" Type="http://schemas.openxmlformats.org/officeDocument/2006/relationships/hyperlink" Target="https://www.handledcalls.com/book-a-demo/" TargetMode="External" /><pr:Relationship Id="hcPartnerLink3" Type="http://schemas.openxmlformats.org/officeDocument/2006/relationships/hyperlink" Target="mailto:hello@handledcalls.com" TargetMode="External" /></pr:Relationships>
</file>

<file path=ppt/slides/slide1.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1f807e2bb474645"/>
          <a:stretch xmlns:a="http://schemas.openxmlformats.org/drawingml/2006/main"/>
        </p:blipFill>
        <p:spPr>
          <a:xfrm xmlns:a="http://schemas.openxmlformats.org/drawingml/2006/main">
            <a:off x="609600" y="419100"/>
            <a:ext cx="2857500" cy="71437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04DF394-67E1-4782-A0F4-FBD351329A6B}"/>
              </a:ext>
            </a:extLst>
          </p:cNvPr>
          <p:cNvSpPr>
            <a:spLocks xmlns:a="http://schemas.openxmlformats.org/drawingml/2006/main" noGrp="1"/>
          </p:cNvSpPr>
          <p:nvPr/>
        </p:nvSpPr>
        <p:spPr>
          <a:xfrm xmlns:a="http://schemas.openxmlformats.org/drawingml/2006/main">
            <a:off x="609600" y="1524000"/>
            <a:ext cx="63341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1">
                <a:solidFill>
                  <a:srgbClr val="211D16"/>
                </a:solidFill>
                <a:latin typeface="Arial"/>
                <a:ea typeface="Arial"/>
                <a:cs typeface="Arial"/>
              </a:defRPr>
            </a:pPr>
            <a:r>
              <a:rPr sz="4350" b="1">
                <a:solidFill>
                  <a:srgbClr val="211D16"/>
                </a:solidFill>
                <a:latin typeface="Arial"/>
                <a:ea typeface="Arial"/>
                <a:cs typeface="Arial"/>
              </a:rPr>
              <a:t>Call coverage for</a:t>
            </a:r>
          </a:p>
          <a:p xmlns:a="http://schemas.openxmlformats.org/drawingml/2006/main">
            <a:pPr>
              <a:defRPr sz="4350" b="1">
                <a:solidFill>
                  <a:srgbClr val="211D16"/>
                </a:solidFill>
                <a:latin typeface="Arial"/>
                <a:ea typeface="Arial"/>
                <a:cs typeface="Arial"/>
              </a:defRPr>
            </a:pPr>
            <a:r>
              <a:rPr sz="4350" b="1">
                <a:solidFill>
                  <a:srgbClr val="211D16"/>
                </a:solidFill>
                <a:latin typeface="Arial"/>
                <a:ea typeface="Arial"/>
                <a:cs typeface="Arial"/>
              </a:rPr>
              <a:t>[CLIENT BUSINESS]</a:t>
            </a:r>
          </a:p>
        </p:txBody>
      </p:sp>
      <p:sp>
        <p:nvSpPr>
          <p:cNvPr id="3" name="">
            <a:extLst xmlns:a="http://schemas.openxmlformats.org/drawingml/2006/main">
              <a:ext uri="{FF2B5EF4-FFF2-40B4-BE49-F238E27FC236}">
                <a16:creationId xmlns:a16="http://schemas.microsoft.com/office/drawing/2014/main" id="{BAA14F90-8681-4C15-8C51-B21F8837D837}"/>
              </a:ext>
            </a:extLst>
          </p:cNvPr>
          <p:cNvSpPr>
            <a:spLocks xmlns:a="http://schemas.openxmlformats.org/drawingml/2006/main" noGrp="1"/>
          </p:cNvSpPr>
          <p:nvPr/>
        </p:nvSpPr>
        <p:spPr>
          <a:xfrm xmlns:a="http://schemas.openxmlformats.org/drawingml/2006/main">
            <a:off x="609600" y="3476625"/>
            <a:ext cx="6000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11D16"/>
                </a:solidFill>
                <a:latin typeface="Arial"/>
                <a:ea typeface="Arial"/>
                <a:cs typeface="Arial"/>
              </a:defRPr>
            </a:pPr>
            <a:r>
              <a:rPr sz="2325" b="0">
                <a:solidFill>
                  <a:srgbClr val="211D16"/>
                </a:solidFill>
                <a:latin typeface="Arial"/>
                <a:ea typeface="Arial"/>
                <a:cs typeface="Arial"/>
              </a:rPr>
              <a:t>Virtual receptionist and simple</a:t>
            </a:r>
          </a:p>
          <a:p xmlns:a="http://schemas.openxmlformats.org/drawingml/2006/main">
            <a:pPr>
              <a:defRPr sz="2325" b="0">
                <a:solidFill>
                  <a:srgbClr val="211D16"/>
                </a:solidFill>
                <a:latin typeface="Arial"/>
                <a:ea typeface="Arial"/>
                <a:cs typeface="Arial"/>
              </a:defRPr>
            </a:pPr>
            <a:r>
              <a:rPr sz="2325" b="0">
                <a:solidFill>
                  <a:srgbClr val="211D16"/>
                </a:solidFill>
                <a:latin typeface="Arial"/>
                <a:ea typeface="Arial"/>
                <a:cs typeface="Arial"/>
              </a:rPr>
              <a:t>customer workspace</a:t>
            </a:r>
          </a:p>
        </p:txBody>
      </p:sp>
      <p:sp>
        <p:nvSpPr>
          <p:cNvPr id="4" name="">
            <a:extLst xmlns:a="http://schemas.openxmlformats.org/drawingml/2006/main">
              <a:ext uri="{FF2B5EF4-FFF2-40B4-BE49-F238E27FC236}">
                <a16:creationId xmlns:a16="http://schemas.microsoft.com/office/drawing/2014/main" id="{E847DFA4-8B87-4B05-86FE-11ED5BCED547}"/>
              </a:ext>
            </a:extLst>
          </p:cNvPr>
          <p:cNvSpPr>
            <a:spLocks xmlns:a="http://schemas.openxmlformats.org/drawingml/2006/main" noGrp="1"/>
          </p:cNvSpPr>
          <p:nvPr/>
        </p:nvSpPr>
        <p:spPr>
          <a:xfrm xmlns:a="http://schemas.openxmlformats.org/drawingml/2006/main">
            <a:off x="609600" y="481012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543E"/>
                </a:solidFill>
                <a:latin typeface="Arial"/>
                <a:ea typeface="Arial"/>
                <a:cs typeface="Arial"/>
              </a:defRPr>
            </a:pPr>
            <a:r>
              <a:rPr sz="1800" b="0">
                <a:solidFill>
                  <a:srgbClr val="14543E"/>
                </a:solidFill>
                <a:latin typeface="Arial"/>
                <a:ea typeface="Arial"/>
                <a:cs typeface="Arial"/>
              </a:rPr>
              <a:t>[YOUR NAME]</a:t>
            </a:r>
          </a:p>
          <a:p xmlns:a="http://schemas.openxmlformats.org/drawingml/2006/main">
            <a:pPr>
              <a:defRPr sz="1800" b="0">
                <a:solidFill>
                  <a:srgbClr val="14543E"/>
                </a:solidFill>
                <a:latin typeface="Arial"/>
                <a:ea typeface="Arial"/>
                <a:cs typeface="Arial"/>
              </a:defRPr>
            </a:pPr>
            <a:r>
              <a:rPr sz="1800" b="0">
                <a:solidFill>
                  <a:srgbClr val="14543E"/>
                </a:solidFill>
                <a:latin typeface="Arial"/>
                <a:ea typeface="Arial"/>
                <a:cs typeface="Arial"/>
              </a:rPr>
              <a:t>[YOUR BUSINESS]</a:t>
            </a:r>
          </a:p>
        </p:txBody>
      </p:sp>
      <p:sp>
        <p:nvSpPr>
          <p:cNvPr id="5" name="">
            <a:extLst xmlns:a="http://schemas.openxmlformats.org/drawingml/2006/main">
              <a:ext uri="{FF2B5EF4-FFF2-40B4-BE49-F238E27FC236}">
                <a16:creationId xmlns:a16="http://schemas.microsoft.com/office/drawing/2014/main" id="{5F96D9D4-108F-4EDE-B1A6-704A7C5D4ECE}"/>
              </a:ext>
            </a:extLst>
          </p:cNvPr>
          <p:cNvSpPr>
            <a:spLocks xmlns:a="http://schemas.openxmlformats.org/drawingml/2006/main" noGrp="1"/>
          </p:cNvSpPr>
          <p:nvPr/>
        </p:nvSpPr>
        <p:spPr>
          <a:xfrm xmlns:a="http://schemas.openxmlformats.org/drawingml/2006/main">
            <a:off x="609600" y="601980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7503F"/>
                </a:solidFill>
                <a:latin typeface="Arial"/>
                <a:ea typeface="Arial"/>
                <a:cs typeface="Arial"/>
              </a:defRPr>
            </a:pPr>
            <a:r>
              <a:rPr sz="1425" b="0">
                <a:solidFill>
                  <a:srgbClr val="57503F"/>
                </a:solidFill>
                <a:latin typeface="Arial"/>
                <a:ea typeface="Arial"/>
                <a:cs typeface="Arial"/>
              </a:rPr>
              <a:t>I may earn a commission if you sign up for Handled Calls through my referral.</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9b16ca7043c4492"/>
          <a:srcRect xmlns:a="http://schemas.openxmlformats.org/drawingml/2006/main" l="21760" t="0" r="21760" b="0"/>
          <a:stretch xmlns:a="http://schemas.openxmlformats.org/drawingml/2006/main">
            <a:fillRect l="0" t="0" r="0" b="0"/>
          </a:stretch>
        </p:blipFill>
        <p:spPr>
          <a:xfrm xmlns:a="http://schemas.openxmlformats.org/drawingml/2006/main">
            <a:off x="7620000" y="762000"/>
            <a:ext cx="3952875" cy="4667250"/>
          </a:xfrm>
          <a:prstGeom xmlns:a="http://schemas.openxmlformats.org/drawingml/2006/main" prst="rect">
            <a:avLst/>
          </a:prstGeom>
        </p:spPr>
      </p:pic>
    </p:spTree>
    <p:extLst>
      <p:ext uri="{BB962C8B-B14F-4D97-AF65-F5344CB8AC3E}">
        <p14:creationId xmlns:p14="http://schemas.microsoft.com/office/powerpoint/2010/main" val="225032290"/>
      </p:ext>
    </p:extLst>
  </p:cSld>
</p:sld>
</file>

<file path=ppt/slides/slide2.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C004DD6-4FEA-41E3-9C3F-E3FBB6E02B62}"/>
              </a:ext>
            </a:extLst>
          </p:cNvPr>
          <p:cNvSpPr>
            <a:spLocks xmlns:a="http://schemas.openxmlformats.org/drawingml/2006/main" noGrp="1"/>
          </p:cNvSpPr>
          <p:nvPr/>
        </p:nvSpPr>
        <p:spPr>
          <a:xfrm xmlns:a="http://schemas.openxmlformats.org/drawingml/2006/main">
            <a:off x="609600" y="41910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11D16"/>
                </a:solidFill>
                <a:latin typeface="Arial"/>
                <a:ea typeface="Arial"/>
                <a:cs typeface="Arial"/>
              </a:defRPr>
            </a:pPr>
            <a:r>
              <a:rPr sz="3600" b="1">
                <a:solidFill>
                  <a:srgbClr val="211D16"/>
                </a:solidFill>
                <a:latin typeface="Arial"/>
                <a:ea typeface="Arial"/>
                <a:cs typeface="Arial"/>
              </a:rPr>
              <a:t>When a new call arrives</a:t>
            </a:r>
          </a:p>
        </p:txBody>
      </p:sp>
      <p:sp>
        <p:nvSpPr>
          <p:cNvPr id="2" name="">
            <a:extLst xmlns:a="http://schemas.openxmlformats.org/drawingml/2006/main">
              <a:ext uri="{FF2B5EF4-FFF2-40B4-BE49-F238E27FC236}">
                <a16:creationId xmlns:a16="http://schemas.microsoft.com/office/drawing/2014/main" id="{7BD20F05-6FBD-48F9-98C6-6239EA4615E3}"/>
              </a:ext>
            </a:extLst>
          </p:cNvPr>
          <p:cNvSpPr>
            <a:spLocks xmlns:a="http://schemas.openxmlformats.org/drawingml/2006/main" noGrp="1"/>
          </p:cNvSpPr>
          <p:nvPr/>
        </p:nvSpPr>
        <p:spPr>
          <a:xfrm xmlns:a="http://schemas.openxmlformats.org/drawingml/2006/main">
            <a:off x="609600" y="1581150"/>
            <a:ext cx="7239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11D16"/>
                </a:solidFill>
                <a:latin typeface="Arial"/>
                <a:ea typeface="Arial"/>
                <a:cs typeface="Arial"/>
              </a:defRPr>
            </a:pPr>
            <a:r>
              <a:rPr sz="2250" b="1">
                <a:solidFill>
                  <a:srgbClr val="211D16"/>
                </a:solidFill>
                <a:latin typeface="Arial"/>
                <a:ea typeface="Arial"/>
                <a:cs typeface="Arial"/>
              </a:rPr>
              <a:t>1   Give the caller a response</a:t>
            </a:r>
          </a:p>
        </p:txBody>
      </p:sp>
      <p:sp>
        <p:nvSpPr>
          <p:cNvPr id="3" name="">
            <a:extLst xmlns:a="http://schemas.openxmlformats.org/drawingml/2006/main">
              <a:ext uri="{FF2B5EF4-FFF2-40B4-BE49-F238E27FC236}">
                <a16:creationId xmlns:a16="http://schemas.microsoft.com/office/drawing/2014/main" id="{07E75090-4159-47A8-A465-A580DD894120}"/>
              </a:ext>
            </a:extLst>
          </p:cNvPr>
          <p:cNvSpPr>
            <a:spLocks xmlns:a="http://schemas.openxmlformats.org/drawingml/2006/main" noGrp="1"/>
          </p:cNvSpPr>
          <p:nvPr/>
        </p:nvSpPr>
        <p:spPr>
          <a:xfrm xmlns:a="http://schemas.openxmlformats.org/drawingml/2006/main">
            <a:off x="1066800" y="2095500"/>
            <a:ext cx="63817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The virtual receptionist answers missed and after-hours calls when your forwarding is active.</a:t>
            </a:r>
          </a:p>
        </p:txBody>
      </p:sp>
      <p:sp>
        <p:nvSpPr>
          <p:cNvPr id="4" name="">
            <a:extLst xmlns:a="http://schemas.openxmlformats.org/drawingml/2006/main">
              <a:ext uri="{FF2B5EF4-FFF2-40B4-BE49-F238E27FC236}">
                <a16:creationId xmlns:a16="http://schemas.microsoft.com/office/drawing/2014/main" id="{39D335FA-065B-444F-B34B-5373C8271574}"/>
              </a:ext>
            </a:extLst>
          </p:cNvPr>
          <p:cNvSpPr>
            <a:spLocks xmlns:a="http://schemas.openxmlformats.org/drawingml/2006/main" noGrp="1"/>
          </p:cNvSpPr>
          <p:nvPr/>
        </p:nvSpPr>
        <p:spPr>
          <a:xfrm xmlns:a="http://schemas.openxmlformats.org/drawingml/2006/main">
            <a:off x="609600" y="3276600"/>
            <a:ext cx="7239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11D16"/>
                </a:solidFill>
                <a:latin typeface="Arial"/>
                <a:ea typeface="Arial"/>
                <a:cs typeface="Arial"/>
              </a:defRPr>
            </a:pPr>
            <a:r>
              <a:rPr sz="2250" b="1">
                <a:solidFill>
                  <a:srgbClr val="211D16"/>
                </a:solidFill>
                <a:latin typeface="Arial"/>
                <a:ea typeface="Arial"/>
                <a:cs typeface="Arial"/>
              </a:rPr>
              <a:t>2   Collect the request</a:t>
            </a:r>
          </a:p>
        </p:txBody>
      </p:sp>
      <p:sp>
        <p:nvSpPr>
          <p:cNvPr id="5" name="">
            <a:extLst xmlns:a="http://schemas.openxmlformats.org/drawingml/2006/main">
              <a:ext uri="{FF2B5EF4-FFF2-40B4-BE49-F238E27FC236}">
                <a16:creationId xmlns:a16="http://schemas.microsoft.com/office/drawing/2014/main" id="{367E6E5F-7211-47EC-B24D-EFD8C475E020}"/>
              </a:ext>
            </a:extLst>
          </p:cNvPr>
          <p:cNvSpPr>
            <a:spLocks xmlns:a="http://schemas.openxmlformats.org/drawingml/2006/main" noGrp="1"/>
          </p:cNvSpPr>
          <p:nvPr/>
        </p:nvSpPr>
        <p:spPr>
          <a:xfrm xmlns:a="http://schemas.openxmlformats.org/drawingml/2006/main">
            <a:off x="1066800" y="3790950"/>
            <a:ext cx="63817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Capture what the caller needs, where the work is, and the details your team will use.</a:t>
            </a:r>
          </a:p>
        </p:txBody>
      </p:sp>
      <p:sp>
        <p:nvSpPr>
          <p:cNvPr id="6" name="">
            <a:extLst xmlns:a="http://schemas.openxmlformats.org/drawingml/2006/main">
              <a:ext uri="{FF2B5EF4-FFF2-40B4-BE49-F238E27FC236}">
                <a16:creationId xmlns:a16="http://schemas.microsoft.com/office/drawing/2014/main" id="{C6107BC1-9042-4CD4-94F4-C45D72E86CA2}"/>
              </a:ext>
            </a:extLst>
          </p:cNvPr>
          <p:cNvSpPr>
            <a:spLocks xmlns:a="http://schemas.openxmlformats.org/drawingml/2006/main" noGrp="1"/>
          </p:cNvSpPr>
          <p:nvPr/>
        </p:nvSpPr>
        <p:spPr>
          <a:xfrm xmlns:a="http://schemas.openxmlformats.org/drawingml/2006/main">
            <a:off x="609600" y="4914900"/>
            <a:ext cx="7239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11D16"/>
                </a:solidFill>
                <a:latin typeface="Arial"/>
                <a:ea typeface="Arial"/>
                <a:cs typeface="Arial"/>
              </a:defRPr>
            </a:pPr>
            <a:r>
              <a:rPr sz="2250" b="1">
                <a:solidFill>
                  <a:srgbClr val="211D16"/>
                </a:solidFill>
                <a:latin typeface="Arial"/>
                <a:ea typeface="Arial"/>
                <a:cs typeface="Arial"/>
              </a:rPr>
              <a:t>3   Choose the next step</a:t>
            </a:r>
          </a:p>
        </p:txBody>
      </p:sp>
      <p:sp>
        <p:nvSpPr>
          <p:cNvPr id="7" name="">
            <a:extLst xmlns:a="http://schemas.openxmlformats.org/drawingml/2006/main">
              <a:ext uri="{FF2B5EF4-FFF2-40B4-BE49-F238E27FC236}">
                <a16:creationId xmlns:a16="http://schemas.microsoft.com/office/drawing/2014/main" id="{F808A388-A3FC-4802-BB95-F094926A283D}"/>
              </a:ext>
            </a:extLst>
          </p:cNvPr>
          <p:cNvSpPr>
            <a:spLocks xmlns:a="http://schemas.openxmlformats.org/drawingml/2006/main" noGrp="1"/>
          </p:cNvSpPr>
          <p:nvPr/>
        </p:nvSpPr>
        <p:spPr>
          <a:xfrm xmlns:a="http://schemas.openxmlformats.org/drawingml/2006/main">
            <a:off x="1066800" y="5429250"/>
            <a:ext cx="6381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Review the lead, contact the customer or schedule work.</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914256af41443b3"/>
          <a:stretch xmlns:a="http://schemas.openxmlformats.org/drawingml/2006/main"/>
        </p:blipFill>
        <p:spPr>
          <a:xfrm xmlns:a="http://schemas.openxmlformats.org/drawingml/2006/main">
            <a:off x="8677275" y="1419225"/>
            <a:ext cx="2409825" cy="48196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1B2701B-3F4D-4D90-8575-3472439FABB4}"/>
              </a:ext>
            </a:extLst>
          </p:cNvPr>
          <p:cNvSpPr>
            <a:spLocks xmlns:a="http://schemas.openxmlformats.org/drawingml/2006/main" noGrp="1"/>
          </p:cNvSpPr>
          <p:nvPr/>
        </p:nvSpPr>
        <p:spPr>
          <a:xfrm xmlns:a="http://schemas.openxmlformats.org/drawingml/2006/main">
            <a:off x="8886825" y="6362700"/>
            <a:ext cx="190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7503F"/>
                </a:solidFill>
                <a:latin typeface="Arial"/>
                <a:ea typeface="Arial"/>
                <a:cs typeface="Arial"/>
              </a:defRPr>
            </a:pPr>
            <a:r>
              <a:rPr sz="1275" b="0">
                <a:solidFill>
                  <a:srgbClr val="57503F"/>
                </a:solidFill>
                <a:latin typeface="Arial"/>
                <a:ea typeface="Arial"/>
                <a:cs typeface="Arial"/>
              </a:rPr>
              <a:t>Sample data</a:t>
            </a:r>
          </a:p>
        </p:txBody>
      </p:sp>
    </p:spTree>
    <p:extLst>
      <p:ext uri="{BB962C8B-B14F-4D97-AF65-F5344CB8AC3E}">
        <p14:creationId xmlns:p14="http://schemas.microsoft.com/office/powerpoint/2010/main" val="1173038982"/>
      </p:ext>
    </p:extLst>
  </p:cSld>
</p:sld>
</file>

<file path=ppt/slides/slide3.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9AB03E9-FB61-4D83-88D0-52904CB77982}"/>
              </a:ext>
            </a:extLst>
          </p:cNvPr>
          <p:cNvSpPr>
            <a:spLocks xmlns:a="http://schemas.openxmlformats.org/drawingml/2006/main" noGrp="1"/>
          </p:cNvSpPr>
          <p:nvPr/>
        </p:nvSpPr>
        <p:spPr>
          <a:xfrm xmlns:a="http://schemas.openxmlformats.org/drawingml/2006/main">
            <a:off x="609600" y="41910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11D16"/>
                </a:solidFill>
                <a:latin typeface="Arial"/>
                <a:ea typeface="Arial"/>
                <a:cs typeface="Arial"/>
              </a:defRPr>
            </a:pPr>
            <a:r>
              <a:rPr sz="3600" b="1">
                <a:solidFill>
                  <a:srgbClr val="211D16"/>
                </a:solidFill>
                <a:latin typeface="Arial"/>
                <a:ea typeface="Arial"/>
                <a:cs typeface="Arial"/>
              </a:rPr>
              <a:t>The details in one place</a:t>
            </a:r>
          </a:p>
        </p:txBody>
      </p:sp>
      <p:sp>
        <p:nvSpPr>
          <p:cNvPr id="2" name="">
            <a:extLst xmlns:a="http://schemas.openxmlformats.org/drawingml/2006/main">
              <a:ext uri="{FF2B5EF4-FFF2-40B4-BE49-F238E27FC236}">
                <a16:creationId xmlns:a16="http://schemas.microsoft.com/office/drawing/2014/main" id="{F3B6A46A-52C3-49DE-A0B8-3FECC1B513E1}"/>
              </a:ext>
            </a:extLst>
          </p:cNvPr>
          <p:cNvSpPr>
            <a:spLocks xmlns:a="http://schemas.openxmlformats.org/drawingml/2006/main" noGrp="1"/>
          </p:cNvSpPr>
          <p:nvPr/>
        </p:nvSpPr>
        <p:spPr>
          <a:xfrm xmlns:a="http://schemas.openxmlformats.org/drawingml/2006/main">
            <a:off x="609600" y="1276350"/>
            <a:ext cx="1085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211D16"/>
                </a:solidFill>
                <a:latin typeface="Arial"/>
                <a:ea typeface="Arial"/>
                <a:cs typeface="Arial"/>
              </a:defRPr>
            </a:pPr>
            <a:r>
              <a:rPr sz="2250" b="0">
                <a:solidFill>
                  <a:srgbClr val="211D16"/>
                </a:solidFill>
                <a:latin typeface="Arial"/>
                <a:ea typeface="Arial"/>
                <a:cs typeface="Arial"/>
              </a:rPr>
              <a:t>Review the request and choose a useful next step.</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41e0f4b482c4503"/>
          <a:stretch xmlns:a="http://schemas.openxmlformats.org/drawingml/2006/main"/>
        </p:blipFill>
        <p:spPr>
          <a:xfrm xmlns:a="http://schemas.openxmlformats.org/drawingml/2006/main">
            <a:off x="2676525" y="1895475"/>
            <a:ext cx="6858000"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345C9A-6548-4755-AAB4-F5BB7B27F623}"/>
              </a:ext>
            </a:extLst>
          </p:cNvPr>
          <p:cNvSpPr>
            <a:spLocks xmlns:a="http://schemas.openxmlformats.org/drawingml/2006/main" noGrp="1"/>
          </p:cNvSpPr>
          <p:nvPr/>
        </p:nvSpPr>
        <p:spPr>
          <a:xfrm xmlns:a="http://schemas.openxmlformats.org/drawingml/2006/main">
            <a:off x="609600" y="637222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7503F"/>
                </a:solidFill>
                <a:latin typeface="Arial"/>
                <a:ea typeface="Arial"/>
                <a:cs typeface="Arial"/>
              </a:defRPr>
            </a:pPr>
            <a:r>
              <a:rPr sz="1425" b="0">
                <a:solidFill>
                  <a:srgbClr val="57503F"/>
                </a:solidFill>
                <a:latin typeface="Arial"/>
                <a:ea typeface="Arial"/>
                <a:cs typeface="Arial"/>
              </a:rPr>
              <a:t>Example workspace with sample data</a:t>
            </a:r>
          </a:p>
        </p:txBody>
      </p:sp>
    </p:spTree>
    <p:extLst>
      <p:ext uri="{BB962C8B-B14F-4D97-AF65-F5344CB8AC3E}">
        <p14:creationId xmlns:p14="http://schemas.microsoft.com/office/powerpoint/2010/main" val="1309687308"/>
      </p:ext>
    </p:extLst>
  </p:cSld>
</p:sld>
</file>

<file path=ppt/slides/slide4.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A89E7A7-304B-4656-9907-47011E0197F9}"/>
              </a:ext>
            </a:extLst>
          </p:cNvPr>
          <p:cNvSpPr>
            <a:spLocks xmlns:a="http://schemas.openxmlformats.org/drawingml/2006/main" noGrp="1"/>
          </p:cNvSpPr>
          <p:nvPr/>
        </p:nvSpPr>
        <p:spPr>
          <a:xfrm xmlns:a="http://schemas.openxmlformats.org/drawingml/2006/main">
            <a:off x="609600" y="41910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11D16"/>
                </a:solidFill>
                <a:latin typeface="Arial"/>
                <a:ea typeface="Arial"/>
                <a:cs typeface="Arial"/>
              </a:defRPr>
            </a:pPr>
            <a:r>
              <a:rPr sz="3600" b="1">
                <a:solidFill>
                  <a:srgbClr val="211D16"/>
                </a:solidFill>
                <a:latin typeface="Arial"/>
                <a:ea typeface="Arial"/>
                <a:cs typeface="Arial"/>
              </a:rPr>
              <a:t>Booking that follows your settings</a:t>
            </a:r>
          </a:p>
        </p:txBody>
      </p:sp>
      <p:sp>
        <p:nvSpPr>
          <p:cNvPr id="2" name="">
            <a:extLst xmlns:a="http://schemas.openxmlformats.org/drawingml/2006/main">
              <a:ext uri="{FF2B5EF4-FFF2-40B4-BE49-F238E27FC236}">
                <a16:creationId xmlns:a16="http://schemas.microsoft.com/office/drawing/2014/main" id="{9FA7D0CA-9F93-49F8-8077-070588B1264A}"/>
              </a:ext>
            </a:extLst>
          </p:cNvPr>
          <p:cNvSpPr>
            <a:spLocks xmlns:a="http://schemas.openxmlformats.org/drawingml/2006/main" noGrp="1"/>
          </p:cNvSpPr>
          <p:nvPr/>
        </p:nvSpPr>
        <p:spPr>
          <a:xfrm xmlns:a="http://schemas.openxmlformats.org/drawingml/2006/main">
            <a:off x="609600" y="1609725"/>
            <a:ext cx="666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211D16"/>
                </a:solidFill>
                <a:latin typeface="Arial"/>
                <a:ea typeface="Arial"/>
                <a:cs typeface="Arial"/>
              </a:defRPr>
            </a:pPr>
            <a:r>
              <a:rPr sz="2325" b="1">
                <a:solidFill>
                  <a:srgbClr val="211D16"/>
                </a:solidFill>
                <a:latin typeface="Arial"/>
                <a:ea typeface="Arial"/>
                <a:cs typeface="Arial"/>
              </a:rPr>
              <a:t>Offer eligible appointment times</a:t>
            </a:r>
          </a:p>
        </p:txBody>
      </p:sp>
      <p:sp>
        <p:nvSpPr>
          <p:cNvPr id="3" name="">
            <a:extLst xmlns:a="http://schemas.openxmlformats.org/drawingml/2006/main">
              <a:ext uri="{FF2B5EF4-FFF2-40B4-BE49-F238E27FC236}">
                <a16:creationId xmlns:a16="http://schemas.microsoft.com/office/drawing/2014/main" id="{801490FD-5D2B-4421-995A-5EB818B9861E}"/>
              </a:ext>
            </a:extLst>
          </p:cNvPr>
          <p:cNvSpPr>
            <a:spLocks xmlns:a="http://schemas.openxmlformats.org/drawingml/2006/main" noGrp="1"/>
          </p:cNvSpPr>
          <p:nvPr/>
        </p:nvSpPr>
        <p:spPr>
          <a:xfrm xmlns:a="http://schemas.openxmlformats.org/drawingml/2006/main">
            <a:off x="609600" y="2190750"/>
            <a:ext cx="65722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With instant voice booking enabled, the receptionist can create a job after the caller chooses a time that fits your saved availability.</a:t>
            </a:r>
          </a:p>
        </p:txBody>
      </p:sp>
      <p:sp>
        <p:nvSpPr>
          <p:cNvPr id="4" name="">
            <a:extLst xmlns:a="http://schemas.openxmlformats.org/drawingml/2006/main">
              <a:ext uri="{FF2B5EF4-FFF2-40B4-BE49-F238E27FC236}">
                <a16:creationId xmlns:a16="http://schemas.microsoft.com/office/drawing/2014/main" id="{7A9B586B-0286-467C-9121-F892DDACC138}"/>
              </a:ext>
            </a:extLst>
          </p:cNvPr>
          <p:cNvSpPr>
            <a:spLocks xmlns:a="http://schemas.openxmlformats.org/drawingml/2006/main" noGrp="1"/>
          </p:cNvSpPr>
          <p:nvPr/>
        </p:nvSpPr>
        <p:spPr>
          <a:xfrm xmlns:a="http://schemas.openxmlformats.org/drawingml/2006/main">
            <a:off x="609600" y="3886200"/>
            <a:ext cx="666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211D16"/>
                </a:solidFill>
                <a:latin typeface="Arial"/>
                <a:ea typeface="Arial"/>
                <a:cs typeface="Arial"/>
              </a:defRPr>
            </a:pPr>
            <a:r>
              <a:rPr sz="2325" b="1">
                <a:solidFill>
                  <a:srgbClr val="211D16"/>
                </a:solidFill>
                <a:latin typeface="Arial"/>
                <a:ea typeface="Arial"/>
                <a:cs typeface="Arial"/>
              </a:rPr>
              <a:t>Review requests when needed</a:t>
            </a:r>
          </a:p>
        </p:txBody>
      </p:sp>
      <p:sp>
        <p:nvSpPr>
          <p:cNvPr id="5" name="">
            <a:extLst xmlns:a="http://schemas.openxmlformats.org/drawingml/2006/main">
              <a:ext uri="{FF2B5EF4-FFF2-40B4-BE49-F238E27FC236}">
                <a16:creationId xmlns:a16="http://schemas.microsoft.com/office/drawing/2014/main" id="{EF62705C-6C26-44A9-A29D-903BEE64BF9F}"/>
              </a:ext>
            </a:extLst>
          </p:cNvPr>
          <p:cNvSpPr>
            <a:spLocks xmlns:a="http://schemas.openxmlformats.org/drawingml/2006/main" noGrp="1"/>
          </p:cNvSpPr>
          <p:nvPr/>
        </p:nvSpPr>
        <p:spPr>
          <a:xfrm xmlns:a="http://schemas.openxmlformats.org/drawingml/2006/main">
            <a:off x="609600" y="4476750"/>
            <a:ext cx="6572250"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When instant booking is off or the request does not fit, your team reviews it. Website appointment requests also wait for owner approval.</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783bc1aeeee4e92"/>
          <a:stretch xmlns:a="http://schemas.openxmlformats.org/drawingml/2006/main"/>
        </p:blipFill>
        <p:spPr>
          <a:xfrm xmlns:a="http://schemas.openxmlformats.org/drawingml/2006/main">
            <a:off x="8810625" y="1466850"/>
            <a:ext cx="2333625" cy="46672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0F5DB10-3943-4589-8F0E-3F9FE7858EE1}"/>
              </a:ext>
            </a:extLst>
          </p:cNvPr>
          <p:cNvSpPr>
            <a:spLocks xmlns:a="http://schemas.openxmlformats.org/drawingml/2006/main" noGrp="1"/>
          </p:cNvSpPr>
          <p:nvPr/>
        </p:nvSpPr>
        <p:spPr>
          <a:xfrm xmlns:a="http://schemas.openxmlformats.org/drawingml/2006/main">
            <a:off x="609600" y="62769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7503F"/>
                </a:solidFill>
                <a:latin typeface="Arial"/>
                <a:ea typeface="Arial"/>
                <a:cs typeface="Arial"/>
              </a:defRPr>
            </a:pPr>
            <a:r>
              <a:rPr sz="1500" b="0">
                <a:solidFill>
                  <a:srgbClr val="57503F"/>
                </a:solidFill>
                <a:latin typeface="Arial"/>
                <a:ea typeface="Arial"/>
                <a:cs typeface="Arial"/>
              </a:rPr>
              <a:t>Availability lives in Handled Calls. External calendar sync is not currently supported.</a:t>
            </a:r>
          </a:p>
        </p:txBody>
      </p:sp>
    </p:spTree>
    <p:extLst>
      <p:ext uri="{BB962C8B-B14F-4D97-AF65-F5344CB8AC3E}">
        <p14:creationId xmlns:p14="http://schemas.microsoft.com/office/powerpoint/2010/main" val="1745045703"/>
      </p:ext>
    </p:extLst>
  </p:cSld>
</p:sld>
</file>

<file path=ppt/slides/slide5.xml><?xml version="1.0" encoding="utf-8"?>
<p:sld xmlns:p="http://schemas.openxmlformats.org/presentationml/2006/main">
  <p:cSld>
    <p:bg>
      <p:bgPr>
        <a:solidFill xmlns:a="http://schemas.openxmlformats.org/drawingml/2006/main">
          <a:srgbClr val="F7F5F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2FBAC79-3E71-47F8-BEE4-D6A2FA21AEFC}"/>
              </a:ext>
            </a:extLst>
          </p:cNvPr>
          <p:cNvSpPr>
            <a:spLocks xmlns:a="http://schemas.openxmlformats.org/drawingml/2006/main" noGrp="1"/>
          </p:cNvSpPr>
          <p:nvPr/>
        </p:nvSpPr>
        <p:spPr>
          <a:xfrm xmlns:a="http://schemas.openxmlformats.org/drawingml/2006/main">
            <a:off x="609600" y="41910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11D16"/>
                </a:solidFill>
                <a:latin typeface="Arial"/>
                <a:ea typeface="Arial"/>
                <a:cs typeface="Arial"/>
              </a:defRPr>
            </a:pPr>
            <a:r>
              <a:rPr sz="3600" b="1">
                <a:solidFill>
                  <a:srgbClr val="211D16"/>
                </a:solidFill>
                <a:latin typeface="Arial"/>
                <a:ea typeface="Arial"/>
                <a:cs typeface="Arial"/>
              </a:rPr>
              <a:t>Keep your number and get setup help</a:t>
            </a:r>
          </a:p>
        </p:txBody>
      </p:sp>
      <p:sp>
        <p:nvSpPr>
          <p:cNvPr id="2" name="">
            <a:extLst xmlns:a="http://schemas.openxmlformats.org/drawingml/2006/main">
              <a:ext uri="{FF2B5EF4-FFF2-40B4-BE49-F238E27FC236}">
                <a16:creationId xmlns:a16="http://schemas.microsoft.com/office/drawing/2014/main" id="{693D144D-D2EF-4C22-AF73-BDAF06790003}"/>
              </a:ext>
            </a:extLst>
          </p:cNvPr>
          <p:cNvSpPr>
            <a:spLocks xmlns:a="http://schemas.openxmlformats.org/drawingml/2006/main" noGrp="1"/>
          </p:cNvSpPr>
          <p:nvPr/>
        </p:nvSpPr>
        <p:spPr>
          <a:xfrm xmlns:a="http://schemas.openxmlformats.org/drawingml/2006/main">
            <a:off x="609600" y="1571625"/>
            <a:ext cx="676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211D16"/>
                </a:solidFill>
                <a:latin typeface="Arial"/>
                <a:ea typeface="Arial"/>
                <a:cs typeface="Arial"/>
              </a:defRPr>
            </a:pPr>
            <a:r>
              <a:rPr sz="2325" b="1">
                <a:solidFill>
                  <a:srgbClr val="211D16"/>
                </a:solidFill>
                <a:latin typeface="Arial"/>
                <a:ea typeface="Arial"/>
                <a:cs typeface="Arial"/>
              </a:rPr>
              <a:t>Complete your business setup</a:t>
            </a:r>
          </a:p>
        </p:txBody>
      </p:sp>
      <p:sp>
        <p:nvSpPr>
          <p:cNvPr id="3" name="">
            <a:extLst xmlns:a="http://schemas.openxmlformats.org/drawingml/2006/main">
              <a:ext uri="{FF2B5EF4-FFF2-40B4-BE49-F238E27FC236}">
                <a16:creationId xmlns:a16="http://schemas.microsoft.com/office/drawing/2014/main" id="{8875698D-0A85-4381-A48D-1DF833BBCB9F}"/>
              </a:ext>
            </a:extLst>
          </p:cNvPr>
          <p:cNvSpPr>
            <a:spLocks xmlns:a="http://schemas.openxmlformats.org/drawingml/2006/main" noGrp="1"/>
          </p:cNvSpPr>
          <p:nvPr/>
        </p:nvSpPr>
        <p:spPr>
          <a:xfrm xmlns:a="http://schemas.openxmlformats.org/drawingml/2006/main">
            <a:off x="609600" y="2114550"/>
            <a:ext cx="666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Add your services, service area, hours and booking preferences.</a:t>
            </a:r>
          </a:p>
        </p:txBody>
      </p:sp>
      <p:sp>
        <p:nvSpPr>
          <p:cNvPr id="4" name="">
            <a:extLst xmlns:a="http://schemas.openxmlformats.org/drawingml/2006/main">
              <a:ext uri="{FF2B5EF4-FFF2-40B4-BE49-F238E27FC236}">
                <a16:creationId xmlns:a16="http://schemas.microsoft.com/office/drawing/2014/main" id="{52B818D6-9D4A-4B10-8A30-08D29AE3D320}"/>
              </a:ext>
            </a:extLst>
          </p:cNvPr>
          <p:cNvSpPr>
            <a:spLocks xmlns:a="http://schemas.openxmlformats.org/drawingml/2006/main" noGrp="1"/>
          </p:cNvSpPr>
          <p:nvPr/>
        </p:nvSpPr>
        <p:spPr>
          <a:xfrm xmlns:a="http://schemas.openxmlformats.org/drawingml/2006/main">
            <a:off x="609600" y="3209925"/>
            <a:ext cx="676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211D16"/>
                </a:solidFill>
                <a:latin typeface="Arial"/>
                <a:ea typeface="Arial"/>
                <a:cs typeface="Arial"/>
              </a:defRPr>
            </a:pPr>
            <a:r>
              <a:rPr sz="2325" b="1">
                <a:solidFill>
                  <a:srgbClr val="211D16"/>
                </a:solidFill>
                <a:latin typeface="Arial"/>
                <a:ea typeface="Arial"/>
                <a:cs typeface="Arial"/>
              </a:rPr>
              <a:t>Start the 14-day trial</a:t>
            </a:r>
          </a:p>
        </p:txBody>
      </p:sp>
      <p:sp>
        <p:nvSpPr>
          <p:cNvPr id="5" name="">
            <a:extLst xmlns:a="http://schemas.openxmlformats.org/drawingml/2006/main">
              <a:ext uri="{FF2B5EF4-FFF2-40B4-BE49-F238E27FC236}">
                <a16:creationId xmlns:a16="http://schemas.microsoft.com/office/drawing/2014/main" id="{CC977FDE-07BC-441D-B3D8-2CBF18C9CB3B}"/>
              </a:ext>
            </a:extLst>
          </p:cNvPr>
          <p:cNvSpPr>
            <a:spLocks xmlns:a="http://schemas.openxmlformats.org/drawingml/2006/main" noGrp="1"/>
          </p:cNvSpPr>
          <p:nvPr/>
        </p:nvSpPr>
        <p:spPr>
          <a:xfrm xmlns:a="http://schemas.openxmlformats.org/drawingml/2006/main">
            <a:off x="609600" y="3752850"/>
            <a:ext cx="666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A card is required at trial checkout. The team then contacts you within one business day.</a:t>
            </a:r>
          </a:p>
        </p:txBody>
      </p:sp>
      <p:sp>
        <p:nvSpPr>
          <p:cNvPr id="6" name="">
            <a:extLst xmlns:a="http://schemas.openxmlformats.org/drawingml/2006/main">
              <a:ext uri="{FF2B5EF4-FFF2-40B4-BE49-F238E27FC236}">
                <a16:creationId xmlns:a16="http://schemas.microsoft.com/office/drawing/2014/main" id="{17686003-A8CC-4823-9FF6-25B3D4A8D424}"/>
              </a:ext>
            </a:extLst>
          </p:cNvPr>
          <p:cNvSpPr>
            <a:spLocks xmlns:a="http://schemas.openxmlformats.org/drawingml/2006/main" noGrp="1"/>
          </p:cNvSpPr>
          <p:nvPr/>
        </p:nvSpPr>
        <p:spPr>
          <a:xfrm xmlns:a="http://schemas.openxmlformats.org/drawingml/2006/main">
            <a:off x="609600" y="5076825"/>
            <a:ext cx="676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211D16"/>
                </a:solidFill>
                <a:latin typeface="Arial"/>
                <a:ea typeface="Arial"/>
                <a:cs typeface="Arial"/>
              </a:defRPr>
            </a:pPr>
            <a:r>
              <a:rPr sz="2325" b="1">
                <a:solidFill>
                  <a:srgbClr val="211D16"/>
                </a:solidFill>
                <a:latin typeface="Arial"/>
                <a:ea typeface="Arial"/>
                <a:cs typeface="Arial"/>
              </a:rPr>
              <a:t>Get guided activation</a:t>
            </a:r>
          </a:p>
        </p:txBody>
      </p:sp>
      <p:sp>
        <p:nvSpPr>
          <p:cNvPr id="7" name="">
            <a:extLst xmlns:a="http://schemas.openxmlformats.org/drawingml/2006/main">
              <a:ext uri="{FF2B5EF4-FFF2-40B4-BE49-F238E27FC236}">
                <a16:creationId xmlns:a16="http://schemas.microsoft.com/office/drawing/2014/main" id="{2586D0D5-07F6-4CE4-8AC3-658DA77D869D}"/>
              </a:ext>
            </a:extLst>
          </p:cNvPr>
          <p:cNvSpPr>
            <a:spLocks xmlns:a="http://schemas.openxmlformats.org/drawingml/2006/main" noGrp="1"/>
          </p:cNvSpPr>
          <p:nvPr/>
        </p:nvSpPr>
        <p:spPr>
          <a:xfrm xmlns:a="http://schemas.openxmlformats.org/drawingml/2006/main">
            <a:off x="609600" y="5610225"/>
            <a:ext cx="66675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11D16"/>
                </a:solidFill>
                <a:latin typeface="Arial"/>
                <a:ea typeface="Arial"/>
                <a:cs typeface="Arial"/>
              </a:defRPr>
            </a:pPr>
            <a:r>
              <a:rPr sz="2100" b="0">
                <a:solidFill>
                  <a:srgbClr val="211D16"/>
                </a:solidFill>
                <a:latin typeface="Arial"/>
                <a:ea typeface="Arial"/>
                <a:cs typeface="Arial"/>
              </a:rPr>
              <a:t>Calls reach the receptionist after activation and call forwarding are complete.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8aeeb4f89049467c"/>
          <a:srcRect xmlns:a="http://schemas.openxmlformats.org/drawingml/2006/main" l="20334" t="0" r="20334" b="0"/>
          <a:stretch xmlns:a="http://schemas.openxmlformats.org/drawingml/2006/main">
            <a:fillRect l="0" t="0" r="0" b="0"/>
          </a:stretch>
        </p:blipFill>
        <p:spPr>
          <a:xfrm xmlns:a="http://schemas.openxmlformats.org/drawingml/2006/main">
            <a:off x="7915275" y="1552575"/>
            <a:ext cx="3648075" cy="4238625"/>
          </a:xfrm>
          <a:prstGeom xmlns:a="http://schemas.openxmlformats.org/drawingml/2006/main" prst="rect">
            <a:avLst/>
          </a:prstGeom>
        </p:spPr>
      </p:pic>
    </p:spTree>
    <p:extLst>
      <p:ext uri="{BB962C8B-B14F-4D97-AF65-F5344CB8AC3E}">
        <p14:creationId xmlns:p14="http://schemas.microsoft.com/office/powerpoint/2010/main" val="1743022979"/>
      </p:ext>
    </p:extLst>
  </p:cSld>
</p:sld>
</file>

<file path=ppt/slides/slide6.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7F5F0"/>
        </a:solidFill>
      </p:bgPr>
    </p:bg>
    <p:spTree>
      <p:nvGrpSpPr>
        <p:cNvPr id="1" name=""/>
        <p:cNvGrpSpPr/>
        <p:nvPr/>
      </p:nvGrpSpPr>
      <p:grpSpPr>
        <a:xfrm/>
      </p:grpSpPr>
      <p:sp>
        <p:nvSpPr>
          <p:cNvPr id="11" name="">
            <a:extLst>
              <a:ext uri="{FF2B5EF4-FFF2-40B4-BE49-F238E27FC236}">
                <ns2:creationId id="{33706D5F-3481-4A6C-8CD0-9859A527633F}"/>
              </a:ext>
            </a:extLst>
          </p:cNvPr>
          <p:cNvSpPr>
            <a:spLocks noGrp="1"/>
          </p:cNvSpPr>
          <p:nvPr/>
        </p:nvSpPr>
        <p:spPr>
          <a:xfrm>
            <a:off x="609600" y="419100"/>
            <a:ext cx="10858500" cy="723900"/>
          </a:xfrm>
          <a:prstGeom prst="rect">
            <a:avLst/>
          </a:prstGeom>
          <a:noFill/>
          <a:ln w="0">
            <a:noFill/>
          </a:ln>
        </p:spPr>
        <p:txBody>
          <a:bodyPr>
            <a:noAutofit/>
          </a:bodyPr>
          <a:lstStyle/>
          <a:p>
            <a:pPr>
              <a:defRPr sz="3600" b="1">
                <a:solidFill>
                  <a:srgbClr val="211D16"/>
                </a:solidFill>
                <a:latin typeface="Arial"/>
                <a:ea typeface="Arial"/>
                <a:cs typeface="Arial"/>
              </a:defRPr>
            </a:pPr>
            <a:r>
              <a:rPr sz="3600" b="1">
                <a:solidFill>
                  <a:srgbClr val="211D16"/>
                </a:solidFill>
                <a:latin typeface="Arial"/>
                <a:ea typeface="Arial"/>
                <a:cs typeface="Arial"/>
              </a:rPr>
              <a:t>Pricing</a:t>
            </a:r>
          </a:p>
        </p:txBody>
      </p:sp>
      <p:sp>
        <p:nvSpPr>
          <p:cNvPr id="2" name="">
            <a:extLst>
              <a:ext uri="{FF2B5EF4-FFF2-40B4-BE49-F238E27FC236}">
                <ns2:creationId id="{41B11985-9C3E-4C52-845F-3A8986184E22}"/>
              </a:ext>
            </a:extLst>
          </p:cNvPr>
          <p:cNvSpPr>
            <a:spLocks noGrp="1"/>
          </p:cNvSpPr>
          <p:nvPr/>
        </p:nvSpPr>
        <p:spPr>
          <a:xfrm>
            <a:off x="609600" y="1552575"/>
            <a:ext cx="3714750" cy="1333500"/>
          </a:xfrm>
          <a:prstGeom prst="rect">
            <a:avLst/>
          </a:prstGeom>
          <a:noFill/>
          <a:ln w="0">
            <a:noFill/>
          </a:ln>
        </p:spPr>
        <p:txBody>
          <a:bodyPr>
            <a:noAutofit/>
          </a:bodyPr>
          <a:lstStyle/>
          <a:p>
            <a:pPr>
              <a:defRPr sz="8400" b="1">
                <a:solidFill>
                  <a:srgbClr val="10283F"/>
                </a:solidFill>
                <a:latin typeface="Arial"/>
                <a:ea typeface="Arial"/>
                <a:cs typeface="Arial"/>
              </a:defRPr>
            </a:pPr>
            <a:r>
              <a:rPr sz="8400" b="1">
                <a:solidFill>
                  <a:srgbClr val="10283F"/>
                </a:solidFill>
                <a:latin typeface="Arial"/>
                <a:ea typeface="Arial"/>
                <a:cs typeface="Arial"/>
              </a:rPr>
              <a:t>$89</a:t>
            </a:r>
          </a:p>
        </p:txBody>
      </p:sp>
      <p:sp>
        <p:nvSpPr>
          <p:cNvPr id="3" name="">
            <a:extLst>
              <a:ext uri="{FF2B5EF4-FFF2-40B4-BE49-F238E27FC236}">
                <ns2:creationId id="{8A1112A4-023C-47B7-8AC9-114D16F3BD6F}"/>
              </a:ext>
            </a:extLst>
          </p:cNvPr>
          <p:cNvSpPr>
            <a:spLocks noGrp="1"/>
          </p:cNvSpPr>
          <p:nvPr/>
        </p:nvSpPr>
        <p:spPr>
          <a:xfrm>
            <a:off x="685800" y="2943225"/>
            <a:ext cx="3714750" cy="457200"/>
          </a:xfrm>
          <a:prstGeom prst="rect">
            <a:avLst/>
          </a:prstGeom>
          <a:noFill/>
          <a:ln w="0">
            <a:noFill/>
          </a:ln>
        </p:spPr>
        <p:txBody>
          <a:bodyPr>
            <a:noAutofit/>
          </a:bodyPr>
          <a:lstStyle/>
          <a:p>
            <a:pPr>
              <a:defRPr sz="2400" b="0">
                <a:solidFill>
                  <a:srgbClr val="211D16"/>
                </a:solidFill>
                <a:latin typeface="Arial"/>
                <a:ea typeface="Arial"/>
                <a:cs typeface="Arial"/>
              </a:defRPr>
            </a:pPr>
            <a:r>
              <a:rPr sz="2400" b="0">
                <a:solidFill>
                  <a:srgbClr val="211D16"/>
                </a:solidFill>
                <a:latin typeface="Arial"/>
                <a:ea typeface="Arial"/>
                <a:cs typeface="Arial"/>
              </a:rPr>
              <a:t>every 28 days</a:t>
            </a:r>
          </a:p>
        </p:txBody>
      </p:sp>
      <p:sp>
        <p:nvSpPr>
          <p:cNvPr id="4" name="">
            <a:extLst>
              <a:ext uri="{FF2B5EF4-FFF2-40B4-BE49-F238E27FC236}">
                <ns2:creationId id="{D3D4018D-1955-4491-8171-B7C8E54289DE}"/>
              </a:ext>
            </a:extLst>
          </p:cNvPr>
          <p:cNvSpPr>
            <a:spLocks noGrp="1"/>
          </p:cNvSpPr>
          <p:nvPr/>
        </p:nvSpPr>
        <p:spPr>
          <a:xfrm>
            <a:off x="685800" y="3524250"/>
            <a:ext cx="3714750" cy="428625"/>
          </a:xfrm>
          <a:prstGeom prst="rect">
            <a:avLst/>
          </a:prstGeom>
          <a:noFill/>
          <a:ln w="0">
            <a:noFill/>
          </a:ln>
        </p:spPr>
        <p:txBody>
          <a:bodyPr>
            <a:noAutofit/>
          </a:bodyPr>
          <a:lstStyle/>
          <a:p>
            <a:pPr>
              <a:defRPr sz="1950" b="0">
                <a:solidFill>
                  <a:srgbClr val="57503F"/>
                </a:solidFill>
                <a:latin typeface="Arial"/>
                <a:ea typeface="Arial"/>
                <a:cs typeface="Arial"/>
              </a:defRPr>
            </a:pPr>
            <a:r>
              <a:rPr sz="1950" b="0">
                <a:solidFill>
                  <a:srgbClr val="57503F"/>
                </a:solidFill>
                <a:latin typeface="Arial"/>
                <a:ea typeface="Arial"/>
                <a:cs typeface="Arial"/>
              </a:rPr>
              <a:t>One user included</a:t>
            </a:r>
          </a:p>
        </p:txBody>
      </p:sp>
      <p:sp>
        <p:nvSpPr>
          <p:cNvPr id="5" name="">
            <a:extLst>
              <a:ext uri="{FF2B5EF4-FFF2-40B4-BE49-F238E27FC236}">
                <ns2:creationId id="{721B83ED-1469-4D25-BC40-04B4CF51C466}"/>
              </a:ext>
            </a:extLst>
          </p:cNvPr>
          <p:cNvSpPr>
            <a:spLocks noGrp="1"/>
          </p:cNvSpPr>
          <p:nvPr/>
        </p:nvSpPr>
        <p:spPr>
          <a:xfrm>
            <a:off x="5419725" y="1809750"/>
            <a:ext cx="6096000" cy="485775"/>
          </a:xfrm>
          <a:prstGeom prst="rect">
            <a:avLst/>
          </a:prstGeom>
          <a:noFill/>
          <a:ln w="0">
            <a:noFill/>
          </a:ln>
        </p:spPr>
        <p:txBody>
          <a:bodyPr>
            <a:noAutofit/>
          </a:bodyPr>
          <a:lstStyle/>
          <a:p>
            <a:pPr>
              <a:defRPr sz="2550" b="1">
                <a:solidFill>
                  <a:srgbClr val="211D16"/>
                </a:solidFill>
                <a:latin typeface="Arial"/>
                <a:ea typeface="Arial"/>
                <a:cs typeface="Arial"/>
              </a:defRPr>
            </a:pPr>
            <a:r>
              <a:rPr sz="2550" b="1">
                <a:solidFill>
                  <a:srgbClr val="211D16"/>
                </a:solidFill>
                <a:latin typeface="Arial"/>
                <a:ea typeface="Arial"/>
                <a:cs typeface="Arial"/>
              </a:rPr>
              <a:t>$1.89 per Verified Call</a:t>
            </a:r>
          </a:p>
        </p:txBody>
      </p:sp>
      <p:sp>
        <p:nvSpPr>
          <p:cNvPr id="6" name="">
            <a:extLst>
              <a:ext uri="{FF2B5EF4-FFF2-40B4-BE49-F238E27FC236}">
                <ns2:creationId id="{22833599-61B3-4A11-BFC4-B1E4DA75DE19}"/>
              </a:ext>
            </a:extLst>
          </p:cNvPr>
          <p:cNvSpPr>
            <a:spLocks noGrp="1"/>
          </p:cNvSpPr>
          <p:nvPr/>
        </p:nvSpPr>
        <p:spPr>
          <a:xfrm>
            <a:off x="5419725" y="2419350"/>
            <a:ext cx="5981700" cy="723900"/>
          </a:xfrm>
          <a:prstGeom prst="rect">
            <a:avLst/>
          </a:prstGeom>
          <a:noFill/>
          <a:ln w="0">
            <a:noFill/>
          </a:ln>
        </p:spPr>
        <p:txBody>
          <a:bodyPr>
            <a:noAutofit/>
          </a:bodyPr>
          <a:lstStyle/>
          <a:p>
            <a:pPr>
              <a:defRPr sz="2025" b="0">
                <a:solidFill>
                  <a:srgbClr val="211D16"/>
                </a:solidFill>
                <a:latin typeface="Arial"/>
                <a:ea typeface="Arial"/>
                <a:cs typeface="Arial"/>
              </a:defRPr>
            </a:pPr>
            <a:r>
              <a:rPr sz="2025" b="0">
                <a:solidFill>
                  <a:srgbClr val="211D16"/>
                </a:solidFill>
                <a:latin typeface="Arial"/>
                <a:ea typeface="Arial"/>
                <a:cs typeface="Arial"/>
              </a:rPr>
              <a:t>A completed conversation with a real customer.</a:t>
            </a:r>
          </a:p>
        </p:txBody>
      </p:sp>
      <p:sp>
        <p:nvSpPr>
          <p:cNvPr id="7" name="">
            <a:extLst>
              <a:ext uri="{FF2B5EF4-FFF2-40B4-BE49-F238E27FC236}">
                <ns2:creationId id="{17BF3C3E-37A6-4096-AF3A-E8B428C4D6F6}"/>
              </a:ext>
            </a:extLst>
          </p:cNvPr>
          <p:cNvSpPr>
            <a:spLocks noGrp="1"/>
          </p:cNvSpPr>
          <p:nvPr/>
        </p:nvSpPr>
        <p:spPr>
          <a:xfrm>
            <a:off x="5419725" y="3524250"/>
            <a:ext cx="6096000" cy="485775"/>
          </a:xfrm>
          <a:prstGeom prst="rect">
            <a:avLst/>
          </a:prstGeom>
          <a:noFill/>
          <a:ln w="0">
            <a:noFill/>
          </a:ln>
        </p:spPr>
        <p:txBody>
          <a:bodyPr>
            <a:noAutofit/>
          </a:bodyPr>
          <a:lstStyle/>
          <a:p>
            <a:pPr>
              <a:defRPr sz="2550" b="1">
                <a:solidFill>
                  <a:srgbClr val="211D16"/>
                </a:solidFill>
                <a:latin typeface="Arial"/>
                <a:ea typeface="Arial"/>
                <a:cs typeface="Arial"/>
              </a:defRPr>
            </a:pPr>
            <a:r>
              <a:rPr sz="2550" b="1">
                <a:solidFill>
                  <a:srgbClr val="211D16"/>
                </a:solidFill>
                <a:latin typeface="Arial"/>
                <a:ea typeface="Arial"/>
                <a:cs typeface="Arial"/>
              </a:rPr>
              <a:t>$29 per additional user</a:t>
            </a:r>
          </a:p>
        </p:txBody>
      </p:sp>
      <p:sp>
        <p:nvSpPr>
          <p:cNvPr id="8" name="">
            <a:extLst>
              <a:ext uri="{FF2B5EF4-FFF2-40B4-BE49-F238E27FC236}">
                <ns2:creationId id="{3949D11B-CB2D-4AD9-A2CC-9B550CEB75A7}"/>
              </a:ext>
            </a:extLst>
          </p:cNvPr>
          <p:cNvSpPr>
            <a:spLocks noGrp="1"/>
          </p:cNvSpPr>
          <p:nvPr/>
        </p:nvSpPr>
        <p:spPr>
          <a:xfrm>
            <a:off x="5419725" y="4124325"/>
            <a:ext cx="5981700" cy="400050"/>
          </a:xfrm>
          <a:prstGeom prst="rect">
            <a:avLst/>
          </a:prstGeom>
          <a:noFill/>
          <a:ln w="0">
            <a:noFill/>
          </a:ln>
        </p:spPr>
        <p:txBody>
          <a:bodyPr>
            <a:noAutofit/>
          </a:bodyPr>
          <a:lstStyle/>
          <a:p>
            <a:pPr>
              <a:defRPr sz="2025" b="0">
                <a:solidFill>
                  <a:srgbClr val="211D16"/>
                </a:solidFill>
                <a:latin typeface="Arial"/>
                <a:ea typeface="Arial"/>
                <a:cs typeface="Arial"/>
              </a:defRPr>
            </a:pPr>
            <a:r>
              <a:rPr sz="2025" b="0">
                <a:solidFill>
                  <a:srgbClr val="211D16"/>
                </a:solidFill>
                <a:latin typeface="Arial"/>
                <a:ea typeface="Arial"/>
                <a:cs typeface="Arial"/>
              </a:rPr>
              <a:t>Each 28-day cycle</a:t>
            </a:r>
          </a:p>
        </p:txBody>
      </p:sp>
      <p:sp>
        <p:nvSpPr>
          <p:cNvPr id="9" name="">
            <a:extLst>
              <a:ext uri="{FF2B5EF4-FFF2-40B4-BE49-F238E27FC236}">
                <ns2:creationId id="{34CC027A-E500-4A99-9C38-69E49D262254}"/>
              </a:ext>
            </a:extLst>
          </p:cNvPr>
          <p:cNvSpPr>
            <a:spLocks noGrp="1"/>
          </p:cNvSpPr>
          <p:nvPr/>
        </p:nvSpPr>
        <p:spPr>
          <a:xfrm>
            <a:off x="609600" y="5133975"/>
            <a:ext cx="10858500" cy="457200"/>
          </a:xfrm>
          <a:prstGeom prst="rect">
            <a:avLst/>
          </a:prstGeom>
          <a:noFill/>
          <a:ln w="0">
            <a:noFill/>
          </a:ln>
        </p:spPr>
        <p:txBody>
          <a:bodyPr>
            <a:noAutofit/>
          </a:bodyPr>
          <a:lstStyle/>
          <a:p>
            <a:pPr>
              <a:defRPr sz="2475" b="1">
                <a:solidFill>
                  <a:srgbClr val="14543E"/>
                </a:solidFill>
                <a:latin typeface="Arial"/>
                <a:ea typeface="Arial"/>
                <a:cs typeface="Arial"/>
              </a:defRPr>
            </a:pPr>
            <a:r>
              <a:rPr sz="2475" b="1">
                <a:solidFill>
                  <a:srgbClr val="14543E"/>
                </a:solidFill>
                <a:latin typeface="Arial"/>
                <a:ea typeface="Arial"/>
                <a:cs typeface="Arial"/>
              </a:rPr>
              <a:t>14 days free, including Verified Calls</a:t>
            </a:r>
          </a:p>
        </p:txBody>
      </p:sp>
      <p:sp>
        <p:nvSpPr>
          <p:cNvPr id="10" name="">
            <a:extLst>
              <a:ext uri="{FF2B5EF4-FFF2-40B4-BE49-F238E27FC236}">
                <ns2:creationId id="{478E980C-A9E1-4D12-86F7-DCB0CC06164E}"/>
              </a:ext>
            </a:extLst>
          </p:cNvPr>
          <p:cNvSpPr>
            <a:spLocks noGrp="1"/>
          </p:cNvSpPr>
          <p:nvPr/>
        </p:nvSpPr>
        <p:spPr>
          <a:xfrm>
            <a:off x="609600" y="5715000"/>
            <a:ext cx="10858500" cy="742950"/>
          </a:xfrm>
          <a:prstGeom prst="rect">
            <a:avLst/>
          </a:prstGeom>
          <a:noFill/>
          <a:ln w="0">
            <a:noFill/>
          </a:ln>
        </p:spPr>
        <p:txBody>
          <a:bodyPr>
            <a:noAutofit/>
          </a:bodyPr>
          <a:lstStyle/>
          <a:p>
            <a:pPr>
              <a:defRPr sz="1725" b="0">
                <a:solidFill>
                  <a:srgbClr val="57503F"/>
                </a:solidFill>
                <a:latin typeface="Arial"/>
                <a:ea typeface="Arial"/>
                <a:cs typeface="Arial"/>
              </a:defRPr>
            </a:pPr>
            <a:r>
              <a:rPr sz="1725" b="0">
                <a:solidFill>
                  <a:srgbClr val="57503F"/>
                </a:solidFill>
                <a:latin typeface="Arial"/>
                <a:ea typeface="Arial"/>
                <a:cs typeface="Arial"/>
              </a:rPr>
              <a:t>Card required. Renews automatically unless canceled before trial ends.</a:t>
            </a:r>
          </a:p>
          <a:p>
            <a:pPr>
              <a:defRPr sz="1725" b="0">
                <a:solidFill>
                  <a:srgbClr val="57503F"/>
                </a:solidFill>
                <a:latin typeface="Arial"/>
                <a:ea typeface="Arial"/>
                <a:cs typeface="Arial"/>
              </a:defRPr>
            </a:pPr>
            <a:r>
              <a:rPr sz="1725" b="0">
                <a:solidFill>
                  <a:srgbClr val="57503F"/>
                </a:solidFill>
                <a:latin typeface="Arial"/>
                <a:ea typeface="Arial"/>
                <a:cs typeface="Arial"/>
                <a:hlinkClick r:id="hcPartnerLink1"/>
              </a:rPr>
              <a:t>Fair-use terms apply. Current pricing: handledcalls.com/#pricing</a:t>
            </a:r>
          </a:p>
        </p:txBody>
      </p:sp>
    </p:spTree>
    <p:extLst>
      <p:ext uri="{BB962C8B-B14F-4D97-AF65-F5344CB8AC3E}">
        <ns4:creationId val="1377679547"/>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7F5F0"/>
        </a:solidFill>
      </p:bgPr>
    </p:bg>
    <p:spTree>
      <p:nvGrpSpPr>
        <p:cNvPr id="1" name=""/>
        <p:cNvGrpSpPr/>
        <p:nvPr/>
      </p:nvGrpSpPr>
      <p:grpSpPr>
        <a:xfrm/>
      </p:grpSpPr>
      <p:sp>
        <p:nvSpPr>
          <p:cNvPr id="9" name="">
            <a:extLst>
              <a:ext uri="{FF2B5EF4-FFF2-40B4-BE49-F238E27FC236}">
                <ns2:creationId id="{72A25802-9370-443B-9B11-6734B5E200C3}"/>
              </a:ext>
            </a:extLst>
          </p:cNvPr>
          <p:cNvSpPr>
            <a:spLocks noGrp="1"/>
          </p:cNvSpPr>
          <p:nvPr/>
        </p:nvSpPr>
        <p:spPr>
          <a:xfrm>
            <a:off x="609600" y="419100"/>
            <a:ext cx="10858500" cy="723900"/>
          </a:xfrm>
          <a:prstGeom prst="rect">
            <a:avLst/>
          </a:prstGeom>
          <a:noFill/>
          <a:ln w="0">
            <a:noFill/>
          </a:ln>
        </p:spPr>
        <p:txBody>
          <a:bodyPr>
            <a:noAutofit/>
          </a:bodyPr>
          <a:lstStyle/>
          <a:p>
            <a:pPr>
              <a:defRPr sz="3600" b="1">
                <a:solidFill>
                  <a:srgbClr val="211D16"/>
                </a:solidFill>
                <a:latin typeface="Arial"/>
                <a:ea typeface="Arial"/>
                <a:cs typeface="Arial"/>
              </a:defRPr>
            </a:pPr>
            <a:r>
              <a:rPr sz="3600" b="1">
                <a:solidFill>
                  <a:srgbClr val="211D16"/>
                </a:solidFill>
                <a:latin typeface="Arial"/>
                <a:ea typeface="Arial"/>
                <a:cs typeface="Arial"/>
              </a:rPr>
              <a:t>Hear the demo and ask your questions</a:t>
            </a:r>
          </a:p>
        </p:txBody>
      </p:sp>
      <p:sp>
        <p:nvSpPr>
          <p:cNvPr id="2" name="">
            <a:extLst>
              <a:ext uri="{FF2B5EF4-FFF2-40B4-BE49-F238E27FC236}">
                <ns2:creationId id="{E4D853E9-F4EB-4C90-9CBC-93662F095295}"/>
              </a:ext>
            </a:extLst>
          </p:cNvPr>
          <p:cNvSpPr>
            <a:spLocks noGrp="1"/>
          </p:cNvSpPr>
          <p:nvPr/>
        </p:nvSpPr>
        <p:spPr>
          <a:xfrm>
            <a:off x="609600" y="1666875"/>
            <a:ext cx="10001250" cy="476250"/>
          </a:xfrm>
          <a:prstGeom prst="rect">
            <a:avLst/>
          </a:prstGeom>
          <a:noFill/>
          <a:ln w="0">
            <a:noFill/>
          </a:ln>
        </p:spPr>
        <p:txBody>
          <a:bodyPr>
            <a:noAutofit/>
          </a:bodyPr>
          <a:lstStyle/>
          <a:p>
            <a:pPr>
              <a:defRPr sz="2475" b="1">
                <a:solidFill>
                  <a:srgbClr val="211D16"/>
                </a:solidFill>
                <a:latin typeface="Arial"/>
                <a:ea typeface="Arial"/>
                <a:cs typeface="Arial"/>
              </a:defRPr>
            </a:pPr>
            <a:r>
              <a:rPr sz="2475" b="1">
                <a:solidFill>
                  <a:srgbClr val="211D16"/>
                </a:solidFill>
                <a:latin typeface="Arial"/>
                <a:ea typeface="Arial"/>
                <a:cs typeface="Arial"/>
              </a:rPr>
              <a:t>Recorded test call</a:t>
            </a:r>
          </a:p>
        </p:txBody>
      </p:sp>
      <p:sp>
        <p:nvSpPr>
          <p:cNvPr id="3" name="">
            <a:extLst>
              <a:ext uri="{FF2B5EF4-FFF2-40B4-BE49-F238E27FC236}">
                <ns2:creationId id="{83CC3A63-54A7-41B0-A3AE-7860CE0CF314}"/>
              </a:ext>
            </a:extLst>
          </p:cNvPr>
          <p:cNvSpPr>
            <a:spLocks noGrp="1"/>
          </p:cNvSpPr>
          <p:nvPr/>
        </p:nvSpPr>
        <p:spPr>
          <a:xfrm>
            <a:off x="609600" y="2209800"/>
            <a:ext cx="10572750" cy="447675"/>
          </a:xfrm>
          <a:prstGeom prst="rect">
            <a:avLst/>
          </a:prstGeom>
          <a:noFill/>
          <a:ln w="0">
            <a:noFill/>
          </a:ln>
        </p:spPr>
        <p:txBody>
          <a:bodyPr>
            <a:noAutofit/>
          </a:bodyPr>
          <a:lstStyle/>
          <a:p>
            <a:pPr>
              <a:defRPr sz="2250" b="0">
                <a:solidFill>
                  <a:srgbClr val="14543E"/>
                </a:solidFill>
                <a:latin typeface="Arial"/>
                <a:ea typeface="Arial"/>
                <a:cs typeface="Arial"/>
              </a:defRPr>
            </a:pPr>
            <a:r>
              <a:rPr sz="2250" b="0">
                <a:solidFill>
                  <a:srgbClr val="14543E"/>
                </a:solidFill>
                <a:latin typeface="Arial"/>
                <a:ea typeface="Arial"/>
                <a:cs typeface="Arial"/>
                <a:hlinkClick r:id="hcPartnerLink1"/>
              </a:rPr>
              <a:t>handledcalls.com/#demo</a:t>
            </a:r>
          </a:p>
        </p:txBody>
      </p:sp>
      <p:sp>
        <p:nvSpPr>
          <p:cNvPr id="4" name="">
            <a:extLst>
              <a:ext uri="{FF2B5EF4-FFF2-40B4-BE49-F238E27FC236}">
                <ns2:creationId id="{44FB48C3-3F67-4F9F-9C04-BC128311B773}"/>
              </a:ext>
            </a:extLst>
          </p:cNvPr>
          <p:cNvSpPr>
            <a:spLocks noGrp="1"/>
          </p:cNvSpPr>
          <p:nvPr/>
        </p:nvSpPr>
        <p:spPr>
          <a:xfrm>
            <a:off x="609600" y="3209925"/>
            <a:ext cx="10001250" cy="476250"/>
          </a:xfrm>
          <a:prstGeom prst="rect">
            <a:avLst/>
          </a:prstGeom>
          <a:noFill/>
          <a:ln w="0">
            <a:noFill/>
          </a:ln>
        </p:spPr>
        <p:txBody>
          <a:bodyPr>
            <a:noAutofit/>
          </a:bodyPr>
          <a:lstStyle/>
          <a:p>
            <a:pPr>
              <a:defRPr sz="2475" b="1">
                <a:solidFill>
                  <a:srgbClr val="211D16"/>
                </a:solidFill>
                <a:latin typeface="Arial"/>
                <a:ea typeface="Arial"/>
                <a:cs typeface="Arial"/>
              </a:defRPr>
            </a:pPr>
            <a:r>
              <a:rPr sz="2475" b="1">
                <a:solidFill>
                  <a:srgbClr val="211D16"/>
                </a:solidFill>
                <a:latin typeface="Arial"/>
                <a:ea typeface="Arial"/>
                <a:cs typeface="Arial"/>
              </a:rPr>
              <a:t>A walkthrough with the team</a:t>
            </a:r>
          </a:p>
        </p:txBody>
      </p:sp>
      <p:sp>
        <p:nvSpPr>
          <p:cNvPr id="5" name="">
            <a:extLst>
              <a:ext uri="{FF2B5EF4-FFF2-40B4-BE49-F238E27FC236}">
                <ns2:creationId id="{D41C943C-60D3-4E65-8527-A848B1239E39}"/>
              </a:ext>
            </a:extLst>
          </p:cNvPr>
          <p:cNvSpPr>
            <a:spLocks noGrp="1"/>
          </p:cNvSpPr>
          <p:nvPr/>
        </p:nvSpPr>
        <p:spPr>
          <a:xfrm>
            <a:off x="609600" y="3752850"/>
            <a:ext cx="10572750" cy="447675"/>
          </a:xfrm>
          <a:prstGeom prst="rect">
            <a:avLst/>
          </a:prstGeom>
          <a:noFill/>
          <a:ln w="0">
            <a:noFill/>
          </a:ln>
        </p:spPr>
        <p:txBody>
          <a:bodyPr>
            <a:noAutofit/>
          </a:bodyPr>
          <a:lstStyle/>
          <a:p>
            <a:pPr>
              <a:defRPr sz="2250" b="0">
                <a:solidFill>
                  <a:srgbClr val="14543E"/>
                </a:solidFill>
                <a:latin typeface="Arial"/>
                <a:ea typeface="Arial"/>
                <a:cs typeface="Arial"/>
              </a:defRPr>
            </a:pPr>
            <a:r>
              <a:rPr sz="2250" b="0">
                <a:solidFill>
                  <a:srgbClr val="14543E"/>
                </a:solidFill>
                <a:latin typeface="Arial"/>
                <a:ea typeface="Arial"/>
                <a:cs typeface="Arial"/>
                <a:hlinkClick r:id="hcPartnerLink2"/>
              </a:rPr>
              <a:t>handledcalls.com/book-a-demo/</a:t>
            </a:r>
          </a:p>
        </p:txBody>
      </p:sp>
      <p:sp>
        <p:nvSpPr>
          <p:cNvPr id="6" name="">
            <a:extLst>
              <a:ext uri="{FF2B5EF4-FFF2-40B4-BE49-F238E27FC236}">
                <ns2:creationId id="{D6F46618-1580-4249-A903-5F6FED8FD9F2}"/>
              </a:ext>
            </a:extLst>
          </p:cNvPr>
          <p:cNvSpPr>
            <a:spLocks noGrp="1"/>
          </p:cNvSpPr>
          <p:nvPr/>
        </p:nvSpPr>
        <p:spPr>
          <a:xfrm>
            <a:off x="609600" y="4752975"/>
            <a:ext cx="10572750" cy="428625"/>
          </a:xfrm>
          <a:prstGeom prst="rect">
            <a:avLst/>
          </a:prstGeom>
          <a:noFill/>
          <a:ln w="0">
            <a:noFill/>
          </a:ln>
        </p:spPr>
        <p:txBody>
          <a:bodyPr>
            <a:noAutofit/>
          </a:bodyPr>
          <a:lstStyle/>
          <a:p>
            <a:pPr>
              <a:defRPr sz="2100" b="0">
                <a:solidFill>
                  <a:srgbClr val="211D16"/>
                </a:solidFill>
                <a:latin typeface="Arial"/>
                <a:ea typeface="Arial"/>
                <a:cs typeface="Arial"/>
              </a:defRPr>
            </a:pPr>
            <a:r>
              <a:rPr sz="2100" b="0">
                <a:solidFill>
                  <a:srgbClr val="211D16"/>
                </a:solidFill>
                <a:latin typeface="Arial"/>
                <a:ea typeface="Arial"/>
                <a:cs typeface="Arial"/>
              </a:rPr>
              <a:t>Enter this assigned partner code during signup</a:t>
            </a:r>
          </a:p>
        </p:txBody>
      </p:sp>
      <p:sp>
        <p:nvSpPr>
          <p:cNvPr id="7" name="">
            <a:extLst>
              <a:ext uri="{FF2B5EF4-FFF2-40B4-BE49-F238E27FC236}">
                <ns2:creationId id="{678E7555-8C46-4737-A609-087AE72D3078}"/>
              </a:ext>
            </a:extLst>
          </p:cNvPr>
          <p:cNvSpPr>
            <a:spLocks noGrp="1"/>
          </p:cNvSpPr>
          <p:nvPr/>
        </p:nvSpPr>
        <p:spPr>
          <a:xfrm>
            <a:off x="609600" y="5267325"/>
            <a:ext cx="6096000" cy="571500"/>
          </a:xfrm>
          <a:prstGeom prst="rect">
            <a:avLst/>
          </a:prstGeom>
          <a:solidFill>
            <a:srgbClr val="FFF0BF"/>
          </a:solidFill>
          <a:ln w="0">
            <a:noFill/>
          </a:ln>
        </p:spPr>
        <p:txBody>
          <a:bodyPr>
            <a:noAutofit/>
          </a:bodyPr>
          <a:lstStyle/>
          <a:p>
            <a:pPr>
              <a:defRPr sz="2850" b="1">
                <a:solidFill>
                  <a:srgbClr val="10283F"/>
                </a:solidFill>
                <a:latin typeface="Arial"/>
                <a:ea typeface="Arial"/>
                <a:cs typeface="Arial"/>
              </a:defRPr>
            </a:pPr>
            <a:r>
              <a:rPr sz="2850" b="1">
                <a:solidFill>
                  <a:srgbClr val="10283F"/>
                </a:solidFill>
                <a:latin typeface="Arial"/>
                <a:ea typeface="Arial"/>
                <a:cs typeface="Arial"/>
              </a:rPr>
              <a:t>[PARTNER CODE]</a:t>
            </a:r>
          </a:p>
        </p:txBody>
      </p:sp>
      <p:sp>
        <p:nvSpPr>
          <p:cNvPr id="8" name="">
            <a:extLst>
              <a:ext uri="{FF2B5EF4-FFF2-40B4-BE49-F238E27FC236}">
                <ns2:creationId id="{CB0AE8B1-FF27-4F72-A584-6EBC4A689901}"/>
              </a:ext>
            </a:extLst>
          </p:cNvPr>
          <p:cNvSpPr>
            <a:spLocks noGrp="1"/>
          </p:cNvSpPr>
          <p:nvPr/>
        </p:nvSpPr>
        <p:spPr>
          <a:xfrm>
            <a:off x="609600" y="6191250"/>
            <a:ext cx="10477500" cy="361950"/>
          </a:xfrm>
          <a:prstGeom prst="rect">
            <a:avLst/>
          </a:prstGeom>
          <a:noFill/>
          <a:ln w="0">
            <a:noFill/>
          </a:ln>
        </p:spPr>
        <p:txBody>
          <a:bodyPr>
            <a:noAutofit/>
          </a:bodyPr>
          <a:lstStyle/>
          <a:p>
            <a:pPr>
              <a:defRPr sz="1725" b="0">
                <a:solidFill>
                  <a:srgbClr val="57503F"/>
                </a:solidFill>
                <a:latin typeface="Arial"/>
                <a:ea typeface="Arial"/>
                <a:cs typeface="Arial"/>
              </a:defRPr>
            </a:pPr>
            <a:r>
              <a:rPr sz="1725" b="0">
                <a:solidFill>
                  <a:srgbClr val="57503F"/>
                </a:solidFill>
                <a:latin typeface="Arial"/>
                <a:ea typeface="Arial"/>
                <a:cs typeface="Arial"/>
                <a:hlinkClick r:id="hcPartnerLink3"/>
              </a:rPr>
              <a:t>Questions? hello@handledcalls.com</a:t>
            </a:r>
          </a:p>
        </p:txBody>
      </p:sp>
    </p:spTree>
    <p:extLst>
      <p:ext uri="{BB962C8B-B14F-4D97-AF65-F5344CB8AC3E}">
        <ns4:creationId val="21292791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2026-09-21T00:36:58.8470000Z</dcterms:created>
  <dcterms:modified xsi:type="dcterms:W3CDTF">2026-09-21T00:36:58.8470000Z</dcterms:modified>
</coreProperties>
</file>